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0" r:id="rId3"/>
    <p:sldId id="264" r:id="rId4"/>
    <p:sldId id="265" r:id="rId5"/>
    <p:sldId id="281" r:id="rId6"/>
    <p:sldId id="279" r:id="rId7"/>
    <p:sldId id="268" r:id="rId8"/>
    <p:sldId id="269" r:id="rId9"/>
    <p:sldId id="272" r:id="rId10"/>
    <p:sldId id="273" r:id="rId11"/>
    <p:sldId id="274" r:id="rId12"/>
    <p:sldId id="275" r:id="rId13"/>
    <p:sldId id="276" r:id="rId14"/>
    <p:sldId id="277" r:id="rId15"/>
    <p:sldId id="282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kcja domyślna" id="{263641C4-3A55-436C-98CB-2D7B17B68B55}">
          <p14:sldIdLst>
            <p14:sldId id="256"/>
            <p14:sldId id="257"/>
            <p14:sldId id="258"/>
            <p14:sldId id="261"/>
            <p14:sldId id="263"/>
            <p14:sldId id="262"/>
            <p14:sldId id="259"/>
            <p14:sldId id="260"/>
            <p14:sldId id="264"/>
            <p14:sldId id="265"/>
          </p14:sldIdLst>
        </p14:section>
        <p14:section name="Sekcja bez tytułu" id="{1E0FB385-EACF-4695-B149-DA9EFCDC536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78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pPr/>
              <a:t>2018-12-23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954895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471497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471497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471497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47149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40070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471497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471497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471497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471497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471497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471497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47149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>
                <a:latin typeface="Arial Black" pitchFamily="34" charset="0"/>
              </a:rPr>
              <a:t>Wspomaganie </a:t>
            </a:r>
            <a:r>
              <a:rPr lang="pl-PL" sz="3600" b="1" dirty="0" smtClean="0">
                <a:latin typeface="Arial Black" pitchFamily="34" charset="0"/>
              </a:rPr>
              <a:t>szkół w rozwoju kompetencji matematyczno – przyrodniczych uczniów – </a:t>
            </a:r>
            <a:r>
              <a:rPr lang="pl-PL" sz="3600" dirty="0" smtClean="0">
                <a:latin typeface="Arial Black" pitchFamily="34" charset="0"/>
              </a:rPr>
              <a:t/>
            </a:r>
            <a:br>
              <a:rPr lang="pl-PL" sz="3600" dirty="0" smtClean="0">
                <a:latin typeface="Arial Black" pitchFamily="34" charset="0"/>
              </a:rPr>
            </a:br>
            <a:r>
              <a:rPr lang="pl-PL" sz="3600" b="1" dirty="0" smtClean="0">
                <a:latin typeface="Arial Black" pitchFamily="34" charset="0"/>
              </a:rPr>
              <a:t>III etap edukacyjny </a:t>
            </a:r>
            <a:endParaRPr lang="pl-PL" sz="3600" dirty="0">
              <a:latin typeface="Arial Black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 smtClean="0"/>
              <a:t>Moduł I. Wspomaganie pracy szkoły – wprowadzenie do szkolenia</a:t>
            </a:r>
          </a:p>
          <a:p>
            <a:r>
              <a:rPr lang="pl-PL" b="1" dirty="0" smtClean="0"/>
              <a:t>I.3. Kompleksowe wspomaganie szkół – założenia, etapy procesu, osoby zaangażowane </a:t>
            </a:r>
          </a:p>
          <a:p>
            <a:endParaRPr lang="pl-PL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15448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7"/>
          <p:cNvSpPr txBox="1">
            <a:spLocks noGrp="1"/>
          </p:cNvSpPr>
          <p:nvPr>
            <p:ph idx="1"/>
          </p:nvPr>
        </p:nvSpPr>
        <p:spPr>
          <a:xfrm>
            <a:off x="863252" y="1224376"/>
            <a:ext cx="10515600" cy="4287328"/>
          </a:xfrm>
          <a:prstGeom prst="rect">
            <a:avLst/>
          </a:prstGeom>
          <a:noFill/>
        </p:spPr>
        <p:txBody>
          <a:bodyPr lIns="82292" tIns="41148" rIns="82292" bIns="41148">
            <a:spAutoFit/>
          </a:bodyPr>
          <a:lstStyle/>
          <a:p>
            <a:pPr>
              <a:defRPr/>
            </a:pPr>
            <a:r>
              <a:rPr lang="pl-PL" sz="3200" b="1" dirty="0">
                <a:solidFill>
                  <a:srgbClr val="0066CC"/>
                </a:solidFill>
                <a:latin typeface="Calibri" pitchFamily="34" charset="0"/>
                <a:cs typeface="Calibri" pitchFamily="34" charset="0"/>
              </a:rPr>
              <a:t>Obawy związane z procesowym wspomaganiem</a:t>
            </a:r>
            <a:r>
              <a:rPr lang="pl-PL" sz="3200" b="1" dirty="0" smtClean="0">
                <a:solidFill>
                  <a:srgbClr val="0066CC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>
              <a:defRPr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sposób </a:t>
            </a:r>
            <a:r>
              <a:rPr lang="pl-PL" sz="2400" dirty="0">
                <a:latin typeface="Arial" pitchFamily="34" charset="0"/>
                <a:cs typeface="Arial" pitchFamily="34" charset="0"/>
              </a:rPr>
              <a:t>organizacji, związany z pracą zewnętrznych konsultantów i ich współpracą z dyrektorem i radą pedagogiczną;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l-PL" sz="2400" dirty="0">
                <a:latin typeface="Arial" pitchFamily="34" charset="0"/>
                <a:cs typeface="Arial" pitchFamily="34" charset="0"/>
              </a:rPr>
              <a:t>czasochłonność proponowanych działań;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l-PL" sz="2400" dirty="0">
                <a:latin typeface="Arial" pitchFamily="34" charset="0"/>
                <a:cs typeface="Arial" pitchFamily="34" charset="0"/>
              </a:rPr>
              <a:t>rozmycie końcowych efektów wśród innych procesów zachodzących w szkole;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l-PL" sz="2400" dirty="0">
                <a:latin typeface="Arial" pitchFamily="34" charset="0"/>
                <a:cs typeface="Arial" pitchFamily="34" charset="0"/>
              </a:rPr>
              <a:t>system kontroli działań prowadzonych w ramach rocznych planów wspomagania;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l-PL" sz="2400" dirty="0">
                <a:latin typeface="Arial" pitchFamily="34" charset="0"/>
                <a:cs typeface="Arial" pitchFamily="34" charset="0"/>
              </a:rPr>
              <a:t>nadmierna biurokratyzacją;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l-PL" sz="2400" dirty="0">
                <a:latin typeface="Arial" pitchFamily="34" charset="0"/>
                <a:cs typeface="Arial" pitchFamily="34" charset="0"/>
              </a:rPr>
              <a:t>obnażenie i omawianie problemów szkoły na forum. </a:t>
            </a:r>
          </a:p>
        </p:txBody>
      </p:sp>
    </p:spTree>
    <p:extLst>
      <p:ext uri="{BB962C8B-B14F-4D97-AF65-F5344CB8AC3E}">
        <p14:creationId xmlns:p14="http://schemas.microsoft.com/office/powerpoint/2010/main" xmlns="" val="429670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7"/>
          <p:cNvSpPr txBox="1">
            <a:spLocks noGrp="1"/>
          </p:cNvSpPr>
          <p:nvPr>
            <p:ph idx="1"/>
          </p:nvPr>
        </p:nvSpPr>
        <p:spPr>
          <a:xfrm>
            <a:off x="825674" y="1136693"/>
            <a:ext cx="10515600" cy="4351338"/>
          </a:xfrm>
          <a:prstGeom prst="rect">
            <a:avLst/>
          </a:prstGeom>
          <a:noFill/>
        </p:spPr>
        <p:txBody>
          <a:bodyPr lIns="82292" tIns="41148" rIns="82292" bIns="41148">
            <a:spAutoFit/>
          </a:bodyPr>
          <a:lstStyle/>
          <a:p>
            <a:pPr algn="ctr">
              <a:defRPr/>
            </a:pPr>
            <a:r>
              <a:rPr lang="pl-PL" sz="3200" b="1" dirty="0">
                <a:solidFill>
                  <a:srgbClr val="0066CC"/>
                </a:solidFill>
                <a:latin typeface="Calibri" pitchFamily="34" charset="0"/>
                <a:cs typeface="Calibri" pitchFamily="34" charset="0"/>
              </a:rPr>
              <a:t>Zasady wspomagania:</a:t>
            </a:r>
          </a:p>
          <a:p>
            <a:pPr algn="ctr">
              <a:defRPr/>
            </a:pPr>
            <a:endParaRPr lang="pl-PL" b="1" dirty="0">
              <a:solidFill>
                <a:srgbClr val="3BA0D3"/>
              </a:solidFill>
              <a:latin typeface="Calibri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l-PL" sz="2400" dirty="0">
                <a:latin typeface="Arial" pitchFamily="34" charset="0"/>
                <a:cs typeface="Arial" pitchFamily="34" charset="0"/>
              </a:rPr>
              <a:t>diagnoza i wybór problemów jako proces podnoszenia jakości, a nie obnażania słabości szkoły;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pl-PL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l-PL" sz="2400" dirty="0">
                <a:latin typeface="Arial" pitchFamily="34" charset="0"/>
                <a:cs typeface="Arial" pitchFamily="34" charset="0"/>
              </a:rPr>
              <a:t>ewaluacja jako szansa na otrzymanie niezbędnej do rozwoju informacji, a nie kontrolę i rozliczanie z odpowiedzialności;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pl-PL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l-PL" sz="2400" dirty="0">
                <a:latin typeface="Arial" pitchFamily="34" charset="0"/>
                <a:cs typeface="Arial" pitchFamily="34" charset="0"/>
              </a:rPr>
              <a:t>wyniki ewaluacji wewnętrznej kluczowe w procesie diagnozowania problemów i tworzenia rocznego planu wspomagania;</a:t>
            </a:r>
          </a:p>
        </p:txBody>
      </p:sp>
    </p:spTree>
    <p:extLst>
      <p:ext uri="{BB962C8B-B14F-4D97-AF65-F5344CB8AC3E}">
        <p14:creationId xmlns:p14="http://schemas.microsoft.com/office/powerpoint/2010/main" xmlns="" val="429670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7"/>
          <p:cNvSpPr txBox="1">
            <a:spLocks noGrp="1"/>
          </p:cNvSpPr>
          <p:nvPr>
            <p:ph idx="1"/>
          </p:nvPr>
        </p:nvSpPr>
        <p:spPr>
          <a:xfrm>
            <a:off x="863252" y="1124167"/>
            <a:ext cx="10515600" cy="4261679"/>
          </a:xfrm>
          <a:prstGeom prst="rect">
            <a:avLst/>
          </a:prstGeom>
          <a:noFill/>
        </p:spPr>
        <p:txBody>
          <a:bodyPr lIns="82292" tIns="41148" rIns="82292" bIns="41148">
            <a:spAutoFit/>
          </a:bodyPr>
          <a:lstStyle/>
          <a:p>
            <a:pPr algn="ctr">
              <a:defRPr/>
            </a:pPr>
            <a:r>
              <a:rPr lang="pl-PL" sz="3200" b="1" dirty="0">
                <a:solidFill>
                  <a:srgbClr val="0066CC"/>
                </a:solidFill>
                <a:latin typeface="Calibri" pitchFamily="34" charset="0"/>
                <a:cs typeface="Calibri" pitchFamily="34" charset="0"/>
              </a:rPr>
              <a:t>Zasady wspomagania: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jeden </a:t>
            </a:r>
            <a:r>
              <a:rPr lang="pl-PL" sz="2400" dirty="0">
                <a:latin typeface="Arial" pitchFamily="34" charset="0"/>
                <a:cs typeface="Arial" pitchFamily="34" charset="0"/>
              </a:rPr>
              <a:t>obszar i jasno sprecyzowany problem;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endParaRPr lang="pl-PL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l-PL" sz="2400" dirty="0">
                <a:latin typeface="Arial" pitchFamily="34" charset="0"/>
                <a:cs typeface="Arial" pitchFamily="34" charset="0"/>
              </a:rPr>
              <a:t>RPW w ewaluacji wewnętrznej; 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endParaRPr lang="pl-PL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l-PL" sz="2400" dirty="0">
                <a:latin typeface="Arial" pitchFamily="34" charset="0"/>
                <a:cs typeface="Arial" pitchFamily="34" charset="0"/>
              </a:rPr>
              <a:t>rola SORE a rola dyrektora szkoły lub przedszkola; 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endParaRPr lang="pl-PL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l-PL" sz="2400" dirty="0">
                <a:latin typeface="Arial" pitchFamily="34" charset="0"/>
                <a:cs typeface="Arial" pitchFamily="34" charset="0"/>
              </a:rPr>
              <a:t>metody </a:t>
            </a:r>
            <a:r>
              <a:rPr lang="pl-PL" sz="2400" dirty="0" err="1">
                <a:latin typeface="Arial" pitchFamily="34" charset="0"/>
                <a:cs typeface="Arial" pitchFamily="34" charset="0"/>
              </a:rPr>
              <a:t>coachingowe</a:t>
            </a:r>
            <a:r>
              <a:rPr lang="pl-PL" sz="2400" dirty="0">
                <a:latin typeface="Arial" pitchFamily="34" charset="0"/>
                <a:cs typeface="Arial" pitchFamily="34" charset="0"/>
              </a:rPr>
              <a:t> i prace w małych grupach;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endParaRPr lang="pl-PL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l-PL" sz="2400" dirty="0">
                <a:latin typeface="Arial" pitchFamily="34" charset="0"/>
                <a:cs typeface="Arial" pitchFamily="34" charset="0"/>
              </a:rPr>
              <a:t>praca metodą projektu.</a:t>
            </a:r>
          </a:p>
        </p:txBody>
      </p:sp>
    </p:spTree>
    <p:extLst>
      <p:ext uri="{BB962C8B-B14F-4D97-AF65-F5344CB8AC3E}">
        <p14:creationId xmlns:p14="http://schemas.microsoft.com/office/powerpoint/2010/main" xmlns="" val="429670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7"/>
          <p:cNvSpPr txBox="1">
            <a:spLocks noGrp="1"/>
          </p:cNvSpPr>
          <p:nvPr>
            <p:ph idx="1"/>
          </p:nvPr>
        </p:nvSpPr>
        <p:spPr>
          <a:xfrm>
            <a:off x="800622" y="1186798"/>
            <a:ext cx="10515600" cy="4351338"/>
          </a:xfrm>
          <a:prstGeom prst="rect">
            <a:avLst/>
          </a:prstGeom>
          <a:noFill/>
        </p:spPr>
        <p:txBody>
          <a:bodyPr lIns="82292" tIns="41148" rIns="82292" bIns="41148">
            <a:spAutoFit/>
          </a:bodyPr>
          <a:lstStyle/>
          <a:p>
            <a:pPr algn="ctr">
              <a:defRPr/>
            </a:pPr>
            <a:r>
              <a:rPr lang="pl-PL" sz="3200" b="1" dirty="0">
                <a:solidFill>
                  <a:srgbClr val="0066CC"/>
                </a:solidFill>
                <a:latin typeface="Calibri" pitchFamily="34" charset="0"/>
                <a:cs typeface="Calibri" pitchFamily="34" charset="0"/>
              </a:rPr>
              <a:t>Korzyści procesowego wspomagania</a:t>
            </a:r>
          </a:p>
          <a:p>
            <a:pPr algn="ctr">
              <a:defRPr/>
            </a:pPr>
            <a:r>
              <a:rPr lang="pl-PL" sz="3200" b="1" dirty="0">
                <a:solidFill>
                  <a:srgbClr val="0066CC"/>
                </a:solidFill>
                <a:latin typeface="Calibri" pitchFamily="34" charset="0"/>
                <a:cs typeface="Calibri" pitchFamily="34" charset="0"/>
              </a:rPr>
              <a:t>dla dyrektorów:</a:t>
            </a:r>
          </a:p>
          <a:p>
            <a:pPr algn="ctr">
              <a:defRPr/>
            </a:pPr>
            <a:endParaRPr lang="pl-PL" b="1" dirty="0">
              <a:solidFill>
                <a:srgbClr val="3BA0D3"/>
              </a:solidFill>
              <a:latin typeface="Calibri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l-PL" sz="2400" dirty="0">
                <a:latin typeface="Arial" pitchFamily="34" charset="0"/>
                <a:cs typeface="Arial" pitchFamily="34" charset="0"/>
              </a:rPr>
              <a:t>pomoc w diagnozowaniu potrzeb szkoły oraz określeniu obszarów do rozwoju;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l-PL" sz="2400" dirty="0">
                <a:latin typeface="Arial" pitchFamily="34" charset="0"/>
                <a:cs typeface="Arial" pitchFamily="34" charset="0"/>
              </a:rPr>
              <a:t>organizacja doskonalenia nauczycieli zgodnie z aktualnymi potrzebami szkoły;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l-PL" sz="2400" dirty="0">
                <a:latin typeface="Arial" pitchFamily="34" charset="0"/>
                <a:cs typeface="Arial" pitchFamily="34" charset="0"/>
              </a:rPr>
              <a:t>ułatwienie kontaktów z instytucjami odpowiedzialnymi za udzielanie pomocy uczniom, rodzicom i nauczycielom;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l-PL" sz="2400" dirty="0">
                <a:latin typeface="Arial" pitchFamily="34" charset="0"/>
                <a:cs typeface="Arial" pitchFamily="34" charset="0"/>
              </a:rPr>
              <a:t>dostęp do aktualnej informacji pedagogicznej.  </a:t>
            </a:r>
          </a:p>
        </p:txBody>
      </p:sp>
    </p:spTree>
    <p:extLst>
      <p:ext uri="{BB962C8B-B14F-4D97-AF65-F5344CB8AC3E}">
        <p14:creationId xmlns:p14="http://schemas.microsoft.com/office/powerpoint/2010/main" xmlns="" val="429670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7"/>
          <p:cNvSpPr txBox="1">
            <a:spLocks noGrp="1"/>
          </p:cNvSpPr>
          <p:nvPr>
            <p:ph idx="1"/>
          </p:nvPr>
        </p:nvSpPr>
        <p:spPr>
          <a:xfrm>
            <a:off x="825674" y="1049011"/>
            <a:ext cx="10515600" cy="4508927"/>
          </a:xfrm>
          <a:prstGeom prst="rect">
            <a:avLst/>
          </a:prstGeom>
          <a:noFill/>
        </p:spPr>
        <p:txBody>
          <a:bodyPr lIns="82292" tIns="41148" rIns="82292" bIns="41148">
            <a:spAutoFit/>
          </a:bodyPr>
          <a:lstStyle/>
          <a:p>
            <a:pPr algn="ctr">
              <a:defRPr/>
            </a:pPr>
            <a:r>
              <a:rPr lang="pl-PL" sz="3200" b="1" dirty="0">
                <a:solidFill>
                  <a:srgbClr val="0066CC"/>
                </a:solidFill>
                <a:latin typeface="Calibri" pitchFamily="34" charset="0"/>
                <a:cs typeface="Calibri" pitchFamily="34" charset="0"/>
              </a:rPr>
              <a:t>Korzyści procesowego wspomagania dla grona pedagogicznego: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pomoc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we wdrażaniu do praktyki zawodowej zmian wprowadzanych w oświacie;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l-PL" sz="2000" dirty="0">
                <a:latin typeface="Arial" pitchFamily="34" charset="0"/>
                <a:cs typeface="Arial" pitchFamily="34" charset="0"/>
              </a:rPr>
              <a:t>pomoc w zaplanowaniu rozwoju zawodowego w sposób zgodny z aktualnymi potrzebami szkoły;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l-PL" sz="2000" dirty="0">
                <a:latin typeface="Arial" pitchFamily="34" charset="0"/>
                <a:cs typeface="Arial" pitchFamily="34" charset="0"/>
              </a:rPr>
              <a:t>ułatwienie kontaktów z instytucjami odpowiedzialnymi za udzielanie pomocy uczniom, rodzicom i nauczycielom;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l-PL" sz="2000" dirty="0">
                <a:latin typeface="Arial" pitchFamily="34" charset="0"/>
                <a:cs typeface="Arial" pitchFamily="34" charset="0"/>
              </a:rPr>
              <a:t>organizacja form doskonalenia bezpośrednio w szkole;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l-PL" sz="2000" dirty="0">
                <a:latin typeface="Arial" pitchFamily="34" charset="0"/>
                <a:cs typeface="Arial" pitchFamily="34" charset="0"/>
              </a:rPr>
              <a:t>wzajemne wsparcie w rozwiązywaniu bieżących problemów dydaktycznych i wychowawczych;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l-PL" sz="2000" dirty="0">
                <a:latin typeface="Arial" pitchFamily="34" charset="0"/>
                <a:cs typeface="Arial" pitchFamily="34" charset="0"/>
              </a:rPr>
              <a:t>pomoc w praktycznym zastosowaniu nowych umiejętności; dostęp do aktualnej informacji pedagogicznej. </a:t>
            </a:r>
          </a:p>
        </p:txBody>
      </p:sp>
    </p:spTree>
    <p:extLst>
      <p:ext uri="{BB962C8B-B14F-4D97-AF65-F5344CB8AC3E}">
        <p14:creationId xmlns:p14="http://schemas.microsoft.com/office/powerpoint/2010/main" xmlns="" val="429670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7"/>
          <p:cNvSpPr txBox="1">
            <a:spLocks noGrp="1"/>
          </p:cNvSpPr>
          <p:nvPr>
            <p:ph idx="1"/>
          </p:nvPr>
        </p:nvSpPr>
        <p:spPr>
          <a:xfrm>
            <a:off x="888304" y="1124167"/>
            <a:ext cx="10515600" cy="4342727"/>
          </a:xfrm>
          <a:prstGeom prst="rect">
            <a:avLst/>
          </a:prstGeom>
          <a:noFill/>
        </p:spPr>
        <p:txBody>
          <a:bodyPr wrap="square" lIns="82292" tIns="41148" rIns="82292" bIns="41148">
            <a:spAutoFit/>
          </a:bodyPr>
          <a:lstStyle/>
          <a:p>
            <a:pPr algn="ctr">
              <a:defRPr/>
            </a:pPr>
            <a:r>
              <a:rPr lang="pl-PL" sz="3200" b="1" dirty="0">
                <a:solidFill>
                  <a:srgbClr val="0066CC"/>
                </a:solidFill>
                <a:latin typeface="Calibri" pitchFamily="34" charset="0"/>
                <a:cs typeface="Calibri" pitchFamily="34" charset="0"/>
              </a:rPr>
              <a:t>Korzyści procesowego wspomagania dla uczniów:</a:t>
            </a:r>
          </a:p>
          <a:p>
            <a:pPr algn="ctr">
              <a:defRPr/>
            </a:pPr>
            <a:endParaRPr lang="pl-PL" b="1" dirty="0">
              <a:solidFill>
                <a:srgbClr val="3BA0D3"/>
              </a:solidFill>
              <a:latin typeface="Calibri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l-PL" sz="2400" dirty="0">
                <a:latin typeface="Arial" pitchFamily="34" charset="0"/>
                <a:cs typeface="Arial" pitchFamily="34" charset="0"/>
              </a:rPr>
              <a:t>punktem wyjścia do planowania rozwoju szkół i doskonalenia nauczycieli są potrzeby uczniów;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l-PL" sz="2400" dirty="0">
                <a:latin typeface="Arial" pitchFamily="34" charset="0"/>
                <a:cs typeface="Arial" pitchFamily="34" charset="0"/>
              </a:rPr>
              <a:t>nauczyciele udoskonalają swój warsztat pracy, w oparciu o wnioski i doświadczenie wynikające z ich bieżącej pracy z uczniem;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l-PL" sz="2400" dirty="0">
                <a:latin typeface="Arial" pitchFamily="34" charset="0"/>
                <a:cs typeface="Arial" pitchFamily="34" charset="0"/>
              </a:rPr>
              <a:t>uczeń staje się współtwórcą (partnerem) procesów edukacyjnych i wychowawczych,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l-PL" sz="2400" dirty="0">
                <a:latin typeface="Arial" pitchFamily="34" charset="0"/>
                <a:cs typeface="Arial" pitchFamily="34" charset="0"/>
              </a:rPr>
              <a:t>współdziałanie nauczycieli zwiększa efektywność uczenia się i nauczania. </a:t>
            </a:r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 </a:t>
            </a:r>
            <a:endParaRPr lang="pl-PL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6350696" y="5060608"/>
            <a:ext cx="55844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 smtClean="0">
                <a:latin typeface="Arial" pitchFamily="34" charset="0"/>
                <a:cs typeface="Arial" pitchFamily="34" charset="0"/>
              </a:rPr>
              <a:t>Na podstawie</a:t>
            </a:r>
            <a:r>
              <a:rPr lang="pl-PL" sz="1200" i="1" dirty="0" smtClean="0">
                <a:latin typeface="Arial" pitchFamily="34" charset="0"/>
                <a:cs typeface="Arial" pitchFamily="34" charset="0"/>
              </a:rPr>
              <a:t>:  Ewaluacja a wspomaganie pracy szkoły na podstawie doświadczeń projektu „System doskonalenia nauczycieli oparty na ogólnodostępnym kompleksowym wspomaganiu szkół”;  Marianna Hajdukiewicz</a:t>
            </a:r>
            <a:endParaRPr lang="pl-PL" dirty="0" smtClean="0">
              <a:solidFill>
                <a:schemeClr val="bg1"/>
              </a:solidFill>
              <a:latin typeface="Swis721 BT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670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1113"/>
            <a:ext cx="10648950" cy="4127500"/>
          </a:xfrm>
        </p:spPr>
        <p:txBody>
          <a:bodyPr/>
          <a:lstStyle/>
          <a:p>
            <a:r>
              <a:rPr lang="pl-PL" sz="2400" b="1" dirty="0" smtClean="0">
                <a:cs typeface="Arial" charset="0"/>
              </a:rPr>
              <a:t>Wspomaganie adresowane do szkoły</a:t>
            </a:r>
            <a:r>
              <a:rPr lang="pl-PL" sz="2400" dirty="0" smtClean="0">
                <a:cs typeface="Arial" charset="0"/>
              </a:rPr>
              <a:t>, nie zaś wyłącznie do poszczególnych osób lub grup. </a:t>
            </a:r>
          </a:p>
          <a:p>
            <a:pPr>
              <a:buFont typeface="Arial" charset="0"/>
              <a:buNone/>
            </a:pPr>
            <a:endParaRPr lang="pl-PL" sz="2400" dirty="0" smtClean="0">
              <a:cs typeface="Arial" charset="0"/>
            </a:endParaRPr>
          </a:p>
          <a:p>
            <a:r>
              <a:rPr lang="pl-PL" sz="2400" b="1" dirty="0" smtClean="0">
                <a:cs typeface="Arial" charset="0"/>
              </a:rPr>
              <a:t>Wspomaganie pomaga szkole w rozwiązywaniu problemów</a:t>
            </a:r>
            <a:r>
              <a:rPr lang="pl-PL" sz="2400" dirty="0" smtClean="0">
                <a:cs typeface="Arial" charset="0"/>
              </a:rPr>
              <a:t>, a co za tym idzie nie wyręcza jej i nie narzuca rozwiązań.</a:t>
            </a:r>
          </a:p>
          <a:p>
            <a:pPr>
              <a:buFont typeface="Arial" charset="0"/>
              <a:buNone/>
            </a:pPr>
            <a:endParaRPr lang="pl-PL" sz="2400" dirty="0" smtClean="0">
              <a:cs typeface="Arial" charset="0"/>
            </a:endParaRPr>
          </a:p>
          <a:p>
            <a:r>
              <a:rPr lang="pl-PL" sz="2400" b="1" dirty="0" smtClean="0">
                <a:cs typeface="Arial" charset="0"/>
              </a:rPr>
              <a:t>Wspomaganie wynika z analizy indywidualnej sytuacji szkoły </a:t>
            </a:r>
            <a:r>
              <a:rPr lang="pl-PL" sz="2400" dirty="0" smtClean="0">
                <a:cs typeface="Arial" charset="0"/>
              </a:rPr>
              <a:t>i odpowiada na jej specyficzne potrzeby. </a:t>
            </a:r>
          </a:p>
        </p:txBody>
      </p:sp>
    </p:spTree>
    <p:extLst>
      <p:ext uri="{BB962C8B-B14F-4D97-AF65-F5344CB8AC3E}">
        <p14:creationId xmlns:p14="http://schemas.microsoft.com/office/powerpoint/2010/main" xmlns="" val="1896877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10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b="1" dirty="0" smtClean="0">
                <a:cs typeface="Arial" charset="0"/>
              </a:rPr>
              <a:t>Wspomaganie jest procesem,</a:t>
            </a:r>
            <a:r>
              <a:rPr lang="pl-PL" sz="2400" dirty="0" smtClean="0">
                <a:cs typeface="Arial" charset="0"/>
              </a:rPr>
              <a:t> czyli odchodzi od pojedynczych form doskonalenia, na rzecz długofalowych form pomocy szkole lub placówce.</a:t>
            </a:r>
          </a:p>
          <a:p>
            <a:endParaRPr lang="pl-PL" sz="2400" dirty="0" smtClean="0">
              <a:cs typeface="Arial" charset="0"/>
            </a:endParaRPr>
          </a:p>
          <a:p>
            <a:r>
              <a:rPr lang="pl-PL" sz="2400" b="1" dirty="0" smtClean="0">
                <a:cs typeface="Arial" charset="0"/>
              </a:rPr>
              <a:t>W procesie wspomagania</a:t>
            </a:r>
            <a:r>
              <a:rPr lang="pl-PL" sz="2400" dirty="0" smtClean="0">
                <a:cs typeface="Arial" charset="0"/>
              </a:rPr>
              <a:t> uwzględnia się efekty kształcenia, w szczególności wyniki ewaluacji zewnętrznej i wewnętrznej szkoły lub placówki, oraz wyniki egzaminów zewnętrznych.</a:t>
            </a:r>
          </a:p>
          <a:p>
            <a:pPr>
              <a:buFont typeface="Arial" charset="0"/>
              <a:buNone/>
            </a:pPr>
            <a:r>
              <a:rPr lang="pl-PL" sz="2400" dirty="0" smtClean="0">
                <a:cs typeface="Arial" charset="0"/>
              </a:rPr>
              <a:t> </a:t>
            </a:r>
          </a:p>
          <a:p>
            <a:r>
              <a:rPr lang="pl-PL" sz="2400" b="1" dirty="0" smtClean="0">
                <a:cs typeface="Arial" charset="0"/>
              </a:rPr>
              <a:t>W procesie wspomagania </a:t>
            </a:r>
            <a:r>
              <a:rPr lang="pl-PL" sz="2400" dirty="0" smtClean="0">
                <a:cs typeface="Arial" charset="0"/>
              </a:rPr>
              <a:t>działania dostosowane są do kierunków polityki oświatowych państwa, potrzeb organów prowadzących i społeczności lokalnej i wprowadzanych zmian w systemie oświaty. </a:t>
            </a:r>
            <a:endParaRPr lang="pl-PL" sz="2400" b="1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1764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Tytuł 1"/>
          <p:cNvSpPr txBox="1">
            <a:spLocks/>
          </p:cNvSpPr>
          <p:nvPr/>
        </p:nvSpPr>
        <p:spPr>
          <a:xfrm>
            <a:off x="2060532" y="764349"/>
            <a:ext cx="8229600" cy="9413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Calibri" pitchFamily="34" charset="0"/>
              </a:rPr>
              <a:t>Organizowanie i prowadzenie wspomagania</a:t>
            </a: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wis721 BT" pitchFamily="34" charset="0"/>
              <a:ea typeface="+mj-ea"/>
              <a:cs typeface="+mj-cs"/>
            </a:endParaRPr>
          </a:p>
        </p:txBody>
      </p:sp>
      <p:sp>
        <p:nvSpPr>
          <p:cNvPr id="9" name="Rectangle 3"/>
          <p:cNvSpPr txBox="1">
            <a:spLocks noGrp="1"/>
          </p:cNvSpPr>
          <p:nvPr>
            <p:ph idx="1"/>
          </p:nvPr>
        </p:nvSpPr>
        <p:spPr bwMode="auto">
          <a:xfrm>
            <a:off x="825674" y="1469003"/>
            <a:ext cx="10648950" cy="412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kumimoji="1" lang="pl-PL" sz="2400" dirty="0">
                <a:latin typeface="Calibri" pitchFamily="34" charset="0"/>
              </a:rPr>
              <a:t>pomoc szkole w zakresie diagnozowania potrzeb lub problemów</a:t>
            </a:r>
            <a:br>
              <a:rPr kumimoji="1" lang="pl-PL" sz="2400" dirty="0">
                <a:latin typeface="Calibri" pitchFamily="34" charset="0"/>
              </a:rPr>
            </a:br>
            <a:endParaRPr kumimoji="1" lang="pl-PL" sz="2400" dirty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spcAft>
                <a:spcPts val="2400"/>
              </a:spcAft>
              <a:buFont typeface="Arial" charset="0"/>
              <a:buChar char="•"/>
            </a:pPr>
            <a:r>
              <a:rPr kumimoji="1" lang="pl-PL" sz="2400" dirty="0">
                <a:latin typeface="Calibri" pitchFamily="34" charset="0"/>
              </a:rPr>
              <a:t>ustalenie sposobów działania prowadzących do zaspokojenia potrzeb szkoły lub rozwiązania problemów</a:t>
            </a:r>
          </a:p>
          <a:p>
            <a:pPr marL="342900" indent="-342900" eaLnBrk="0" hangingPunct="0">
              <a:spcBef>
                <a:spcPct val="20000"/>
              </a:spcBef>
              <a:spcAft>
                <a:spcPts val="2400"/>
              </a:spcAft>
              <a:buFont typeface="Arial" charset="0"/>
              <a:buChar char="•"/>
            </a:pPr>
            <a:r>
              <a:rPr kumimoji="1" lang="pl-PL" sz="2400" dirty="0">
                <a:latin typeface="Calibri" pitchFamily="34" charset="0"/>
              </a:rPr>
              <a:t>zaplanowanie, adekwatnych do zdiagnozowanych potrzeb szkoły oraz jej możliwości, form wspomagania i ich realizacja,</a:t>
            </a:r>
          </a:p>
          <a:p>
            <a:pPr marL="342900" indent="-342900" eaLnBrk="0" hangingPunct="0">
              <a:spcBef>
                <a:spcPct val="20000"/>
              </a:spcBef>
              <a:spcAft>
                <a:spcPts val="2400"/>
              </a:spcAft>
              <a:buFont typeface="Arial" charset="0"/>
              <a:buChar char="•"/>
            </a:pPr>
            <a:r>
              <a:rPr kumimoji="1" lang="pl-PL" sz="2400" dirty="0">
                <a:latin typeface="Calibri" pitchFamily="34" charset="0"/>
              </a:rPr>
              <a:t>wspólną ocenę efektów i  opracowanie wniosków z realizacji zaplanowanych form wspomagania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kumimoji="1" lang="pl-PL" sz="2000" dirty="0"/>
          </a:p>
        </p:txBody>
      </p:sp>
    </p:spTree>
    <p:extLst>
      <p:ext uri="{BB962C8B-B14F-4D97-AF65-F5344CB8AC3E}">
        <p14:creationId xmlns:p14="http://schemas.microsoft.com/office/powerpoint/2010/main" xmlns="" val="429670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/>
          <p:cNvSpPr>
            <a:spLocks noGrp="1"/>
          </p:cNvSpPr>
          <p:nvPr>
            <p:ph type="title"/>
          </p:nvPr>
        </p:nvSpPr>
        <p:spPr>
          <a:xfrm>
            <a:off x="609600" y="476250"/>
            <a:ext cx="10972800" cy="941388"/>
          </a:xfrm>
        </p:spPr>
        <p:txBody>
          <a:bodyPr/>
          <a:lstStyle/>
          <a:p>
            <a:pPr eaLnBrk="1" hangingPunct="1"/>
            <a:r>
              <a:rPr lang="pl-PL" sz="3600" b="1" dirty="0" smtClean="0">
                <a:solidFill>
                  <a:srgbClr val="376092"/>
                </a:solidFill>
                <a:cs typeface="Arial" charset="0"/>
              </a:rPr>
              <a:t>Procesowe wspomaganie rozwoju szkoły</a:t>
            </a:r>
            <a:endParaRPr kumimoji="0" lang="pl-PL" sz="3600" dirty="0" smtClean="0">
              <a:latin typeface="Swis721 BT" pitchFamily="34" charset="0"/>
              <a:cs typeface="Arial" charset="0"/>
            </a:endParaRPr>
          </a:p>
        </p:txBody>
      </p:sp>
      <p:sp>
        <p:nvSpPr>
          <p:cNvPr id="11267" name="Rectangle 3"/>
          <p:cNvSpPr txBox="1">
            <a:spLocks/>
          </p:cNvSpPr>
          <p:nvPr/>
        </p:nvSpPr>
        <p:spPr bwMode="auto">
          <a:xfrm>
            <a:off x="431800" y="1196975"/>
            <a:ext cx="109728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kumimoji="1" lang="pl-PL" sz="3200"/>
              <a:t> 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kumimoji="1" lang="pl-PL" sz="320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14918" y="1412875"/>
            <a:ext cx="4705349" cy="71755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l-PL" b="1" dirty="0"/>
              <a:t>DIAGNOZA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814918" y="2244725"/>
            <a:ext cx="4705349" cy="719138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l-PL" b="1"/>
              <a:t>PLANOWANIE ZMIAN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814918" y="3179763"/>
            <a:ext cx="4705349" cy="792162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l-PL" b="1"/>
              <a:t>WDRAŻANIE ZMIAN</a:t>
            </a:r>
            <a:r>
              <a:rPr lang="pl-PL" b="1">
                <a:sym typeface="Wingdings" pitchFamily="2" charset="2"/>
              </a:rPr>
              <a:t></a:t>
            </a:r>
            <a:br>
              <a:rPr lang="pl-PL" b="1">
                <a:sym typeface="Wingdings" pitchFamily="2" charset="2"/>
              </a:rPr>
            </a:br>
            <a:r>
              <a:rPr lang="pl-PL" b="1">
                <a:sym typeface="Wingdings" pitchFamily="2" charset="2"/>
              </a:rPr>
              <a:t>DOSTARCZANIE NARZĘDZI</a:t>
            </a:r>
            <a:endParaRPr lang="pl-PL" b="1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814918" y="4187825"/>
            <a:ext cx="4705349" cy="6477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l-PL" b="1"/>
              <a:t>OCENA EFEKTÓW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440085" y="1379538"/>
            <a:ext cx="3456516" cy="4394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l-PL" b="1"/>
              <a:t>SZKOŁA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814918" y="4979989"/>
            <a:ext cx="4705349" cy="720725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l-PL" b="1"/>
              <a:t>WNIOSKI</a:t>
            </a: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5520268" y="1668463"/>
            <a:ext cx="1919817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stealth" w="med" len="med"/>
            <a:tailEnd type="stealth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5520268" y="2603500"/>
            <a:ext cx="1919817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stealth" w="med" len="med"/>
            <a:tailEnd type="stealth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5520268" y="3540125"/>
            <a:ext cx="1919817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stealth" w="med" len="med"/>
            <a:tailEnd type="stealth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5520268" y="4403725"/>
            <a:ext cx="1919817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stealth" w="med" len="med"/>
            <a:tailEnd type="stealth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5520268" y="5195888"/>
            <a:ext cx="1919817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stealth" w="med" len="med"/>
            <a:tailEnd type="stealth" w="med" len="med"/>
          </a:ln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12" name="Tytuł 1"/>
          <p:cNvSpPr txBox="1">
            <a:spLocks/>
          </p:cNvSpPr>
          <p:nvPr/>
        </p:nvSpPr>
        <p:spPr>
          <a:xfrm>
            <a:off x="2223370" y="889609"/>
            <a:ext cx="8229600" cy="9413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76092"/>
                </a:solidFill>
                <a:effectLst/>
                <a:uLnTx/>
                <a:uFillTx/>
                <a:latin typeface="+mj-lt"/>
                <a:ea typeface="+mj-ea"/>
                <a:cs typeface="Arial" charset="0"/>
              </a:rPr>
              <a:t>Sieci współpracy i samokształcenia</a:t>
            </a:r>
            <a:endParaRPr kumimoji="0" lang="pl-PL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wis721 BT" pitchFamily="34" charset="0"/>
              <a:ea typeface="+mj-ea"/>
              <a:cs typeface="Arial" charset="0"/>
            </a:endParaRPr>
          </a:p>
        </p:txBody>
      </p:sp>
      <p:sp>
        <p:nvSpPr>
          <p:cNvPr id="14" name="Rectangle 3"/>
          <p:cNvSpPr txBox="1">
            <a:spLocks noGrp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buFont typeface="Arial" charset="0"/>
              <a:buNone/>
            </a:pPr>
            <a:r>
              <a:rPr kumimoji="1" lang="pl-PL" sz="2400" dirty="0">
                <a:latin typeface="Calibri" pitchFamily="34" charset="0"/>
              </a:rPr>
              <a:t> </a:t>
            </a:r>
            <a:r>
              <a:rPr kumimoji="1" lang="pl-PL" sz="2400" b="1" dirty="0">
                <a:latin typeface="Calibri" pitchFamily="34" charset="0"/>
              </a:rPr>
              <a:t>Sieć współpracy i samokształcenia </a:t>
            </a:r>
            <a:r>
              <a:rPr kumimoji="1" lang="pl-PL" sz="2400" dirty="0">
                <a:latin typeface="Calibri" pitchFamily="34" charset="0"/>
              </a:rPr>
              <a:t>to zespół ok. 20 nauczycieli </a:t>
            </a:r>
          </a:p>
          <a:p>
            <a:pPr marL="342900" indent="-342900" algn="just" eaLnBrk="0" hangingPunct="0">
              <a:buFont typeface="Arial" charset="0"/>
              <a:buNone/>
            </a:pPr>
            <a:r>
              <a:rPr kumimoji="1" lang="pl-PL" sz="2400" dirty="0">
                <a:latin typeface="Calibri" pitchFamily="34" charset="0"/>
              </a:rPr>
              <a:t>lub dyrektorów z różnych szkół lub przedszkoli, którzy </a:t>
            </a:r>
          </a:p>
          <a:p>
            <a:pPr marL="342900" indent="-342900" algn="just" eaLnBrk="0" hangingPunct="0">
              <a:buFont typeface="Arial" charset="0"/>
              <a:buNone/>
            </a:pPr>
            <a:r>
              <a:rPr kumimoji="1" lang="pl-PL" sz="2400" dirty="0">
                <a:latin typeface="Calibri" pitchFamily="34" charset="0"/>
              </a:rPr>
              <a:t>współpracują w zorganizowany sposób. 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kumimoji="1" lang="pl-PL" sz="2400" b="1" dirty="0" smtClean="0">
                <a:latin typeface="Calibri" pitchFamily="34" charset="0"/>
              </a:rPr>
              <a:t>Cele</a:t>
            </a:r>
            <a:r>
              <a:rPr kumimoji="1" lang="pl-PL" sz="2400" b="1" dirty="0">
                <a:latin typeface="Calibri" pitchFamily="34" charset="0"/>
              </a:rPr>
              <a:t>: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kumimoji="1" lang="pl-PL" sz="2400" dirty="0">
                <a:latin typeface="Calibri" pitchFamily="34" charset="0"/>
              </a:rPr>
              <a:t>dzielenie się wiedzą i umiejętnościami,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kumimoji="1" lang="pl-PL" sz="2400" dirty="0">
                <a:latin typeface="Calibri" pitchFamily="34" charset="0"/>
              </a:rPr>
              <a:t>nabywanie nowych umiejętności i wiedzy,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kumimoji="1" lang="pl-PL" sz="2400" dirty="0">
                <a:latin typeface="Calibri" pitchFamily="34" charset="0"/>
              </a:rPr>
              <a:t>wspólne wykonywanie zadań,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kumimoji="1" lang="pl-PL" sz="2400" dirty="0">
                <a:latin typeface="Calibri" pitchFamily="34" charset="0"/>
              </a:rPr>
              <a:t>zespołowe poszukiwanie sposobów radzenia sobie z problemami,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kumimoji="1" lang="pl-PL" sz="2400" dirty="0">
                <a:latin typeface="Calibri" pitchFamily="34" charset="0"/>
              </a:rPr>
              <a:t>nawiązanie kontaktów i podjęcie współpracy.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endParaRPr kumimoji="1" lang="pl-PL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670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Tytuł 1"/>
          <p:cNvSpPr txBox="1">
            <a:spLocks/>
          </p:cNvSpPr>
          <p:nvPr/>
        </p:nvSpPr>
        <p:spPr>
          <a:xfrm>
            <a:off x="2123161" y="726770"/>
            <a:ext cx="8229600" cy="1223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+mj-lt"/>
                <a:ea typeface="+mj-ea"/>
                <a:cs typeface="Arial" charset="0"/>
              </a:rPr>
              <a:t>Szkolny organizator rozwoju edukacji - Animator</a:t>
            </a: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wis721 BT" pitchFamily="34" charset="0"/>
              <a:ea typeface="+mj-ea"/>
              <a:cs typeface="Arial" charset="0"/>
            </a:endParaRPr>
          </a:p>
        </p:txBody>
      </p:sp>
      <p:sp>
        <p:nvSpPr>
          <p:cNvPr id="9" name="Rectangle 3"/>
          <p:cNvSpPr txBox="1">
            <a:spLocks noGrp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kumimoji="1" lang="pl-PL" sz="2400" dirty="0">
                <a:latin typeface="Calibri" pitchFamily="34" charset="0"/>
              </a:rPr>
              <a:t>osoba, która pracuje na rzecz szkoły i wspiera ją w ramach realizowanego w powiecie projektu 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kumimoji="1" lang="pl-PL" sz="2400" dirty="0">
                <a:latin typeface="Calibri" pitchFamily="34" charset="0"/>
              </a:rPr>
              <a:t>odpowiedzialna za realizację rocznego planu wspomagania, zbudowanego na podstawie oferty doskonalenia wybranej przez szkołę. 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kumimoji="1" lang="pl-PL" sz="2400" dirty="0">
                <a:latin typeface="Calibri" pitchFamily="34" charset="0"/>
              </a:rPr>
              <a:t>zewnętrzny konsultant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kumimoji="1" lang="pl-PL" sz="2400" dirty="0">
                <a:latin typeface="Calibri" pitchFamily="34" charset="0"/>
              </a:rPr>
              <a:t>wspiera szkołę i dyrektora, towarzysząc oraz służąc pomocą na kolejnych etapach realizacji planu wspomagania. </a:t>
            </a:r>
          </a:p>
        </p:txBody>
      </p:sp>
    </p:spTree>
    <p:extLst>
      <p:ext uri="{BB962C8B-B14F-4D97-AF65-F5344CB8AC3E}">
        <p14:creationId xmlns:p14="http://schemas.microsoft.com/office/powerpoint/2010/main" xmlns="" val="429670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Rectangle 3"/>
          <p:cNvSpPr txBox="1">
            <a:spLocks noGrp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ts val="600"/>
              </a:spcBef>
              <a:buNone/>
            </a:pPr>
            <a:r>
              <a:rPr kumimoji="1" lang="pl-PL" sz="2600" b="1" dirty="0" smtClean="0">
                <a:latin typeface="Calibri" pitchFamily="34" charset="0"/>
              </a:rPr>
              <a:t>Zadanie SORE</a:t>
            </a:r>
          </a:p>
          <a:p>
            <a:pPr marL="342900" indent="-342900" eaLnBrk="0" hangingPunct="0">
              <a:spcBef>
                <a:spcPts val="600"/>
              </a:spcBef>
              <a:buFont typeface="Arial" charset="0"/>
              <a:buChar char="•"/>
            </a:pPr>
            <a:r>
              <a:rPr kumimoji="1" lang="pl-PL" sz="2600" b="1" dirty="0" smtClean="0">
                <a:latin typeface="Calibri" pitchFamily="34" charset="0"/>
              </a:rPr>
              <a:t>wspólna </a:t>
            </a:r>
            <a:r>
              <a:rPr kumimoji="1" lang="pl-PL" sz="2600" b="1" dirty="0">
                <a:latin typeface="Calibri" pitchFamily="34" charset="0"/>
              </a:rPr>
              <a:t>diagnoza</a:t>
            </a:r>
            <a:r>
              <a:rPr kumimoji="1" lang="pl-PL" sz="2600" dirty="0">
                <a:latin typeface="Calibri" pitchFamily="34" charset="0"/>
              </a:rPr>
              <a:t> potrzeb</a:t>
            </a:r>
          </a:p>
          <a:p>
            <a:pPr marL="342900" indent="-342900" eaLnBrk="0" hangingPunct="0">
              <a:spcBef>
                <a:spcPts val="600"/>
              </a:spcBef>
              <a:buFont typeface="Arial" charset="0"/>
              <a:buChar char="•"/>
            </a:pPr>
            <a:r>
              <a:rPr kumimoji="1" lang="pl-PL" sz="2600" b="1" dirty="0">
                <a:latin typeface="Calibri" pitchFamily="34" charset="0"/>
              </a:rPr>
              <a:t>zaplanowanie działań</a:t>
            </a:r>
            <a:r>
              <a:rPr kumimoji="1" lang="pl-PL" sz="2600" dirty="0">
                <a:latin typeface="Calibri" pitchFamily="34" charset="0"/>
              </a:rPr>
              <a:t> </a:t>
            </a:r>
          </a:p>
          <a:p>
            <a:pPr marL="342900" indent="-342900" eaLnBrk="0" hangingPunct="0">
              <a:spcBef>
                <a:spcPts val="600"/>
              </a:spcBef>
              <a:buFont typeface="Arial" charset="0"/>
              <a:buChar char="•"/>
            </a:pPr>
            <a:r>
              <a:rPr kumimoji="1" lang="pl-PL" sz="2600" b="1" dirty="0">
                <a:latin typeface="Calibri" pitchFamily="34" charset="0"/>
              </a:rPr>
              <a:t>zorganizowanie</a:t>
            </a:r>
            <a:r>
              <a:rPr kumimoji="1" lang="pl-PL" sz="2600" dirty="0">
                <a:latin typeface="Calibri" pitchFamily="34" charset="0"/>
              </a:rPr>
              <a:t> </a:t>
            </a:r>
            <a:r>
              <a:rPr kumimoji="1" lang="pl-PL" sz="2600" b="1" dirty="0">
                <a:latin typeface="Calibri" pitchFamily="34" charset="0"/>
              </a:rPr>
              <a:t>formy doskonalenia</a:t>
            </a:r>
            <a:r>
              <a:rPr kumimoji="1" lang="pl-PL" sz="2600" dirty="0">
                <a:latin typeface="Calibri" pitchFamily="34" charset="0"/>
              </a:rPr>
              <a:t> </a:t>
            </a:r>
          </a:p>
          <a:p>
            <a:pPr marL="342900" indent="-342900" eaLnBrk="0" hangingPunct="0">
              <a:spcBef>
                <a:spcPts val="600"/>
              </a:spcBef>
              <a:buFont typeface="Arial" charset="0"/>
              <a:buChar char="•"/>
            </a:pPr>
            <a:r>
              <a:rPr kumimoji="1" lang="pl-PL" sz="2600" b="1" dirty="0">
                <a:latin typeface="Calibri" pitchFamily="34" charset="0"/>
              </a:rPr>
              <a:t>zaangażowanie nauczycieli i dyrektora</a:t>
            </a:r>
            <a:r>
              <a:rPr kumimoji="1" lang="pl-PL" sz="2600" dirty="0">
                <a:latin typeface="Calibri" pitchFamily="34" charset="0"/>
              </a:rPr>
              <a:t> </a:t>
            </a:r>
          </a:p>
          <a:p>
            <a:pPr marL="342900" indent="-342900" eaLnBrk="0" hangingPunct="0">
              <a:spcBef>
                <a:spcPts val="600"/>
              </a:spcBef>
              <a:buFont typeface="Arial" charset="0"/>
              <a:buChar char="•"/>
            </a:pPr>
            <a:r>
              <a:rPr kumimoji="1" lang="pl-PL" sz="2600" b="1" dirty="0">
                <a:latin typeface="Calibri" pitchFamily="34" charset="0"/>
              </a:rPr>
              <a:t>udostępnianie </a:t>
            </a:r>
            <a:r>
              <a:rPr kumimoji="1" lang="pl-PL" sz="2600" dirty="0">
                <a:latin typeface="Calibri" pitchFamily="34" charset="0"/>
              </a:rPr>
              <a:t>niezbędnych materiałów i narzędzi </a:t>
            </a:r>
          </a:p>
          <a:p>
            <a:pPr marL="342900" indent="-342900" eaLnBrk="0" hangingPunct="0">
              <a:spcBef>
                <a:spcPts val="600"/>
              </a:spcBef>
              <a:buFont typeface="Arial" charset="0"/>
              <a:buChar char="•"/>
            </a:pPr>
            <a:r>
              <a:rPr kumimoji="1" lang="pl-PL" sz="2600" b="1" dirty="0">
                <a:latin typeface="Calibri" pitchFamily="34" charset="0"/>
              </a:rPr>
              <a:t>wspieranie nauczycieli</a:t>
            </a:r>
            <a:r>
              <a:rPr kumimoji="1" lang="pl-PL" sz="2600" dirty="0">
                <a:latin typeface="Calibri" pitchFamily="34" charset="0"/>
              </a:rPr>
              <a:t> we wdrażaniu</a:t>
            </a:r>
            <a:r>
              <a:rPr kumimoji="1" lang="pl-PL" sz="2600" b="1" dirty="0">
                <a:latin typeface="Calibri" pitchFamily="34" charset="0"/>
              </a:rPr>
              <a:t> </a:t>
            </a:r>
            <a:r>
              <a:rPr kumimoji="1" lang="pl-PL" sz="2600" dirty="0">
                <a:latin typeface="Calibri" pitchFamily="34" charset="0"/>
              </a:rPr>
              <a:t>nowych rozwiązań </a:t>
            </a:r>
          </a:p>
          <a:p>
            <a:pPr marL="342900" indent="-342900" eaLnBrk="0" hangingPunct="0">
              <a:spcBef>
                <a:spcPts val="600"/>
              </a:spcBef>
              <a:buFont typeface="Arial" charset="0"/>
              <a:buChar char="•"/>
            </a:pPr>
            <a:r>
              <a:rPr kumimoji="1" lang="pl-PL" sz="2600" dirty="0">
                <a:latin typeface="Calibri" pitchFamily="34" charset="0"/>
              </a:rPr>
              <a:t>włączenie </a:t>
            </a:r>
            <a:r>
              <a:rPr kumimoji="1" lang="pl-PL" sz="2600" b="1" dirty="0">
                <a:latin typeface="Calibri" pitchFamily="34" charset="0"/>
              </a:rPr>
              <a:t>oceny efektów</a:t>
            </a:r>
            <a:r>
              <a:rPr kumimoji="1" lang="pl-PL" sz="2600" dirty="0">
                <a:latin typeface="Calibri" pitchFamily="34" charset="0"/>
              </a:rPr>
              <a:t> procesu do </a:t>
            </a:r>
            <a:r>
              <a:rPr kumimoji="1" lang="pl-PL" sz="2600" b="1" dirty="0">
                <a:latin typeface="Calibri" pitchFamily="34" charset="0"/>
              </a:rPr>
              <a:t>ewaluacji wewnętrznej</a:t>
            </a:r>
            <a:r>
              <a:rPr kumimoji="1" lang="pl-PL" sz="2600" dirty="0">
                <a:latin typeface="Calibri" pitchFamily="34" charset="0"/>
              </a:rPr>
              <a:t> szkoły </a:t>
            </a:r>
          </a:p>
          <a:p>
            <a:pPr marL="342900" indent="-342900" eaLnBrk="0" hangingPunct="0">
              <a:spcBef>
                <a:spcPts val="600"/>
              </a:spcBef>
              <a:buFont typeface="Arial" charset="0"/>
              <a:buChar char="•"/>
            </a:pPr>
            <a:r>
              <a:rPr kumimoji="1" lang="pl-PL" sz="2600" b="1" dirty="0">
                <a:latin typeface="Calibri" pitchFamily="34" charset="0"/>
              </a:rPr>
              <a:t>wspólne</a:t>
            </a:r>
            <a:r>
              <a:rPr kumimoji="1" lang="pl-PL" sz="2600" dirty="0">
                <a:latin typeface="Calibri" pitchFamily="34" charset="0"/>
              </a:rPr>
              <a:t> </a:t>
            </a:r>
            <a:r>
              <a:rPr kumimoji="1" lang="pl-PL" sz="2600" b="1" dirty="0">
                <a:latin typeface="Calibri" pitchFamily="34" charset="0"/>
              </a:rPr>
              <a:t>opracowanie rekomendacji.</a:t>
            </a:r>
            <a:endParaRPr kumimoji="1" lang="pl-PL" sz="2600" dirty="0">
              <a:latin typeface="Calibri" pitchFamily="3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endParaRPr kumimoji="1" lang="pl-PL" sz="26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670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7"/>
          <p:cNvSpPr txBox="1">
            <a:spLocks noGrp="1"/>
          </p:cNvSpPr>
          <p:nvPr>
            <p:ph idx="1"/>
          </p:nvPr>
        </p:nvSpPr>
        <p:spPr>
          <a:xfrm>
            <a:off x="838200" y="1249428"/>
            <a:ext cx="10515600" cy="4351338"/>
          </a:xfrm>
          <a:prstGeom prst="rect">
            <a:avLst/>
          </a:prstGeom>
          <a:noFill/>
        </p:spPr>
        <p:txBody>
          <a:bodyPr lIns="82292" tIns="41148" rIns="82292" bIns="41148">
            <a:spAutoFit/>
          </a:bodyPr>
          <a:lstStyle/>
          <a:p>
            <a:pPr algn="ctr">
              <a:defRPr/>
            </a:pPr>
            <a:r>
              <a:rPr lang="pl-PL" sz="3200" b="1" dirty="0">
                <a:solidFill>
                  <a:srgbClr val="0066CC"/>
                </a:solidFill>
                <a:latin typeface="Calibri" pitchFamily="34" charset="0"/>
                <a:cs typeface="Calibri" pitchFamily="34" charset="0"/>
              </a:rPr>
              <a:t>Nadzieje związane z procesowym wspomaganiem:</a:t>
            </a:r>
          </a:p>
          <a:p>
            <a:pPr>
              <a:defRPr/>
            </a:pPr>
            <a:endParaRPr lang="pl-PL" sz="2200" b="1" u="sng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l-PL" sz="2400" dirty="0">
                <a:latin typeface="Arial" pitchFamily="34" charset="0"/>
                <a:cs typeface="Arial" pitchFamily="34" charset="0"/>
              </a:rPr>
              <a:t>„Wreszcie zaczęliśmy ze sobą rozmawiać”;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l-PL" sz="2400" dirty="0">
                <a:latin typeface="Arial" pitchFamily="34" charset="0"/>
                <a:cs typeface="Arial" pitchFamily="34" charset="0"/>
              </a:rPr>
              <a:t>„Najtrudniejsze to wyartykułowanie problemu, w końcu dotarło do nich, że jego rozwiązanie tkwi w nich samych”;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l-PL" sz="2400" dirty="0">
                <a:latin typeface="Arial" pitchFamily="34" charset="0"/>
                <a:cs typeface="Arial" pitchFamily="34" charset="0"/>
              </a:rPr>
              <a:t>„Dokopaliśmy się do problemu, którego nikt nie wiązał z efektem opisanym w raporcie ewaluacji zewnętrznej”;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l-PL" sz="2400" dirty="0">
                <a:latin typeface="Arial" pitchFamily="34" charset="0"/>
                <a:cs typeface="Arial" pitchFamily="34" charset="0"/>
              </a:rPr>
              <a:t>„Diametralny zwrot w sposobie myślenia – z narzekania, na „ale co możemy zrobić?”.</a:t>
            </a:r>
            <a:endParaRPr lang="pl-PL" sz="16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67092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763</Words>
  <Application>Microsoft Office PowerPoint</Application>
  <PresentationFormat>Niestandardowy</PresentationFormat>
  <Paragraphs>129</Paragraphs>
  <Slides>15</Slides>
  <Notes>13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Wspomaganie szkół w rozwoju kompetencji matematyczno – przyrodniczych uczniów –  III etap edukacyjny 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Procesowe wspomaganie rozwoju szkoły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Domownicy</cp:lastModifiedBy>
  <cp:revision>21</cp:revision>
  <dcterms:created xsi:type="dcterms:W3CDTF">2018-12-02T13:14:09Z</dcterms:created>
  <dcterms:modified xsi:type="dcterms:W3CDTF">2018-12-23T15:52:57Z</dcterms:modified>
</cp:coreProperties>
</file>